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81" r:id="rId3"/>
    <p:sldId id="282" r:id="rId4"/>
    <p:sldId id="283" r:id="rId5"/>
    <p:sldId id="284" r:id="rId6"/>
    <p:sldId id="28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9"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9</a:t>
            </a:r>
            <a:r>
              <a:rPr lang="en-US" baseline="0" dirty="0"/>
              <a:t> </a:t>
            </a:r>
            <a:r>
              <a:rPr lang="en-US" dirty="0"/>
              <a:t>Lecture</a:t>
            </a:r>
            <a:r>
              <a:rPr lang="en-US" baseline="0" dirty="0"/>
              <a:t> 3</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9:  First Amendment: Religion</a:t>
            </a:r>
          </a:p>
          <a:p>
            <a:pPr lvl="1"/>
            <a:r>
              <a:rPr lang="en-US" dirty="0"/>
              <a:t>Lecture 3: Establishment Clause </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Establishment Clause</a:t>
            </a:r>
          </a:p>
        </p:txBody>
      </p:sp>
      <p:sp>
        <p:nvSpPr>
          <p:cNvPr id="3" name="Content Placeholder 2"/>
          <p:cNvSpPr>
            <a:spLocks noGrp="1"/>
          </p:cNvSpPr>
          <p:nvPr>
            <p:ph idx="1"/>
          </p:nvPr>
        </p:nvSpPr>
        <p:spPr/>
        <p:txBody>
          <a:bodyPr>
            <a:normAutofit fontScale="92500"/>
          </a:bodyPr>
          <a:lstStyle/>
          <a:p>
            <a:pPr marL="514350" indent="-457200"/>
            <a:r>
              <a:rPr lang="en-US" dirty="0"/>
              <a:t>Three competing approaches: </a:t>
            </a:r>
          </a:p>
          <a:p>
            <a:pPr marL="971550" lvl="1" indent="-514350">
              <a:buFont typeface="+mj-lt"/>
              <a:buAutoNum type="arabicPeriod"/>
            </a:pPr>
            <a:r>
              <a:rPr lang="en-US" dirty="0"/>
              <a:t>Strict Separation – government and religion should be separated to the greatest extent possible</a:t>
            </a:r>
          </a:p>
          <a:p>
            <a:pPr marL="971550" lvl="1" indent="-514350">
              <a:buFont typeface="+mj-lt"/>
              <a:buAutoNum type="arabicPeriod"/>
            </a:pPr>
            <a:r>
              <a:rPr lang="en-US" dirty="0"/>
              <a:t>Neutrality – the government must be neutral toward religion and cannot favor religion over secularism or one religion over others</a:t>
            </a:r>
          </a:p>
          <a:p>
            <a:pPr marL="971550" lvl="1" indent="-514350">
              <a:buFont typeface="+mj-lt"/>
              <a:buAutoNum type="arabicPeriod"/>
            </a:pPr>
            <a:r>
              <a:rPr lang="en-US" dirty="0"/>
              <a:t>Accommodation – the Court should interpret the establishment clause to recognize the importance of religion in society and accommodate its presence in government</a:t>
            </a:r>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Lemon v. </a:t>
            </a:r>
            <a:r>
              <a:rPr lang="en-US" i="1" dirty="0" err="1"/>
              <a:t>Kurtzman</a:t>
            </a:r>
            <a:r>
              <a:rPr lang="en-US" i="1" dirty="0"/>
              <a:t> </a:t>
            </a:r>
            <a:r>
              <a:rPr lang="en-US" dirty="0"/>
              <a:t>(1971)</a:t>
            </a:r>
          </a:p>
        </p:txBody>
      </p:sp>
      <p:sp>
        <p:nvSpPr>
          <p:cNvPr id="3" name="Content Placeholder 2"/>
          <p:cNvSpPr>
            <a:spLocks noGrp="1"/>
          </p:cNvSpPr>
          <p:nvPr>
            <p:ph idx="1"/>
          </p:nvPr>
        </p:nvSpPr>
        <p:spPr/>
        <p:txBody>
          <a:bodyPr/>
          <a:lstStyle/>
          <a:p>
            <a:pPr marL="0" indent="0">
              <a:buNone/>
            </a:pPr>
            <a:r>
              <a:rPr lang="en-US" dirty="0"/>
              <a:t>Background: </a:t>
            </a:r>
          </a:p>
          <a:p>
            <a:r>
              <a:rPr lang="en-US" dirty="0" err="1"/>
              <a:t>Pennyslvania</a:t>
            </a:r>
            <a:r>
              <a:rPr lang="en-US" dirty="0"/>
              <a:t> and Rhode Island state laws allowed each state to reimburse predominantly church-related schools for teaching secular subjects with secular materials paid for by taxpayer funds</a:t>
            </a:r>
          </a:p>
        </p:txBody>
      </p:sp>
    </p:spTree>
    <p:extLst>
      <p:ext uri="{BB962C8B-B14F-4D97-AF65-F5344CB8AC3E}">
        <p14:creationId xmlns:p14="http://schemas.microsoft.com/office/powerpoint/2010/main" val="1726982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Lemon v. </a:t>
            </a:r>
            <a:r>
              <a:rPr lang="en-US" i="1" dirty="0" err="1"/>
              <a:t>Kurtzman</a:t>
            </a:r>
            <a:endParaRPr lang="en-US" i="1" dirty="0"/>
          </a:p>
        </p:txBody>
      </p:sp>
      <p:sp>
        <p:nvSpPr>
          <p:cNvPr id="3" name="Content Placeholder 2"/>
          <p:cNvSpPr>
            <a:spLocks noGrp="1"/>
          </p:cNvSpPr>
          <p:nvPr>
            <p:ph idx="1"/>
          </p:nvPr>
        </p:nvSpPr>
        <p:spPr/>
        <p:txBody>
          <a:bodyPr>
            <a:normAutofit lnSpcReduction="10000"/>
          </a:bodyPr>
          <a:lstStyle/>
          <a:p>
            <a:pPr marL="0" indent="0">
              <a:buNone/>
            </a:pPr>
            <a:r>
              <a:rPr lang="en-US" dirty="0"/>
              <a:t>Issue: Do the statutes violate the First Amendment’s Establishment Clause by providing taxpayer funds in the form of financial aid to church-related educational institutions?</a:t>
            </a:r>
            <a:endParaRPr lang="en-US" sz="1100" dirty="0"/>
          </a:p>
          <a:p>
            <a:r>
              <a:rPr lang="en-US" dirty="0"/>
              <a:t>The statutes at issue in this case are not discriminatory on their face</a:t>
            </a:r>
          </a:p>
          <a:p>
            <a:pPr lvl="1"/>
            <a:r>
              <a:rPr lang="en-US" dirty="0"/>
              <a:t>The Supreme Court previously held that laws discriminating among religious groups violate the Establishment Clause unless they pass </a:t>
            </a:r>
            <a:r>
              <a:rPr lang="en-US" b="1" i="1" dirty="0"/>
              <a:t>strict scrutiny</a:t>
            </a:r>
            <a:endParaRPr lang="en-US" dirty="0"/>
          </a:p>
        </p:txBody>
      </p:sp>
    </p:spTree>
    <p:extLst>
      <p:ext uri="{BB962C8B-B14F-4D97-AF65-F5344CB8AC3E}">
        <p14:creationId xmlns:p14="http://schemas.microsoft.com/office/powerpoint/2010/main" val="2038187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i="1" dirty="0"/>
              <a:t>Lemon v. </a:t>
            </a:r>
            <a:r>
              <a:rPr lang="en-US" i="1" dirty="0" err="1"/>
              <a:t>Kurtzman</a:t>
            </a:r>
            <a:endParaRPr lang="en-US" i="1" dirty="0"/>
          </a:p>
        </p:txBody>
      </p:sp>
      <p:sp>
        <p:nvSpPr>
          <p:cNvPr id="3" name="Content Placeholder 2"/>
          <p:cNvSpPr>
            <a:spLocks noGrp="1"/>
          </p:cNvSpPr>
          <p:nvPr>
            <p:ph idx="1"/>
          </p:nvPr>
        </p:nvSpPr>
        <p:spPr>
          <a:xfrm>
            <a:off x="457200" y="1447800"/>
            <a:ext cx="8229600" cy="4953000"/>
          </a:xfrm>
        </p:spPr>
        <p:txBody>
          <a:bodyPr>
            <a:normAutofit fontScale="77500" lnSpcReduction="20000"/>
          </a:bodyPr>
          <a:lstStyle/>
          <a:p>
            <a:pPr marL="0" indent="0">
              <a:buNone/>
            </a:pPr>
            <a:r>
              <a:rPr lang="en-US" dirty="0"/>
              <a:t>Holding: The statutes violate the First Amendment’s Establishment Clause because the cumulative impact of the entire relationship involves excessive entanglement between government and religion</a:t>
            </a:r>
            <a:endParaRPr lang="en-US" sz="1400" dirty="0"/>
          </a:p>
          <a:p>
            <a:r>
              <a:rPr lang="en-US" dirty="0"/>
              <a:t>If a law is not discriminatory, a court should apply a three-part test to determine if there is impermissibly excessive entanglement:  (CB 1729)</a:t>
            </a:r>
          </a:p>
          <a:p>
            <a:pPr marL="971550" lvl="1" indent="-514350">
              <a:buFont typeface="+mj-lt"/>
              <a:buAutoNum type="arabicPeriod"/>
            </a:pPr>
            <a:r>
              <a:rPr lang="en-US" dirty="0"/>
              <a:t>The statute must have a secular legislative purpose;</a:t>
            </a:r>
          </a:p>
          <a:p>
            <a:pPr marL="971550" lvl="1" indent="-514350">
              <a:buFont typeface="+mj-lt"/>
              <a:buAutoNum type="arabicPeriod"/>
            </a:pPr>
            <a:r>
              <a:rPr lang="en-US" dirty="0"/>
              <a:t>Its principal or primary effect must be one that neither advances nor inhibits religion; and </a:t>
            </a:r>
          </a:p>
          <a:p>
            <a:pPr marL="971550" lvl="1" indent="-514350">
              <a:buFont typeface="+mj-lt"/>
              <a:buAutoNum type="arabicPeriod"/>
            </a:pPr>
            <a:r>
              <a:rPr lang="en-US" dirty="0"/>
              <a:t>The statute must not foster an excessive government entanglement with religion</a:t>
            </a:r>
            <a:endParaRPr lang="en-US" sz="800" dirty="0"/>
          </a:p>
          <a:p>
            <a:pPr marL="971550" lvl="1" indent="-514350">
              <a:buFont typeface="+mj-lt"/>
              <a:buAutoNum type="arabicPeriod"/>
            </a:pPr>
            <a:endParaRPr lang="en-US" sz="800" dirty="0"/>
          </a:p>
          <a:p>
            <a:r>
              <a:rPr lang="en-US" dirty="0"/>
              <a:t>A law is unconstitutional if it fails any prong of the </a:t>
            </a:r>
            <a:r>
              <a:rPr lang="en-US" i="1" dirty="0"/>
              <a:t>Lemon </a:t>
            </a:r>
            <a:r>
              <a:rPr lang="en-US" dirty="0"/>
              <a:t>test</a:t>
            </a:r>
          </a:p>
        </p:txBody>
      </p:sp>
    </p:spTree>
    <p:extLst>
      <p:ext uri="{BB962C8B-B14F-4D97-AF65-F5344CB8AC3E}">
        <p14:creationId xmlns:p14="http://schemas.microsoft.com/office/powerpoint/2010/main" val="1341576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i="1" dirty="0"/>
              <a:t>Lemon v. </a:t>
            </a:r>
            <a:r>
              <a:rPr lang="en-US" i="1" dirty="0" err="1"/>
              <a:t>Kurtzman</a:t>
            </a:r>
            <a:endParaRPr lang="en-US" i="1" dirty="0"/>
          </a:p>
        </p:txBody>
      </p:sp>
      <p:sp>
        <p:nvSpPr>
          <p:cNvPr id="3" name="Content Placeholder 2"/>
          <p:cNvSpPr>
            <a:spLocks noGrp="1"/>
          </p:cNvSpPr>
          <p:nvPr>
            <p:ph idx="1"/>
          </p:nvPr>
        </p:nvSpPr>
        <p:spPr>
          <a:xfrm>
            <a:off x="457200" y="1447800"/>
            <a:ext cx="8305800" cy="4953000"/>
          </a:xfrm>
        </p:spPr>
        <p:txBody>
          <a:bodyPr>
            <a:normAutofit fontScale="77500" lnSpcReduction="20000"/>
          </a:bodyPr>
          <a:lstStyle/>
          <a:p>
            <a:pPr marL="0" indent="0">
              <a:buNone/>
            </a:pPr>
            <a:r>
              <a:rPr lang="en-US" dirty="0"/>
              <a:t>Holding: The statutes violate the First Amendment’s Establishment Clause because the cumulative impact of the entire relationship involves excessive entanglement between government and religion</a:t>
            </a:r>
            <a:endParaRPr lang="en-US" sz="1400" dirty="0"/>
          </a:p>
          <a:p>
            <a:r>
              <a:rPr lang="en-US" dirty="0"/>
              <a:t>The Court found that both laws failed the third (“excessive entanglement”) prong of the </a:t>
            </a:r>
            <a:r>
              <a:rPr lang="en-US" i="1" dirty="0"/>
              <a:t>Lemon</a:t>
            </a:r>
            <a:r>
              <a:rPr lang="en-US" dirty="0"/>
              <a:t> test:</a:t>
            </a:r>
          </a:p>
          <a:p>
            <a:pPr lvl="1"/>
            <a:r>
              <a:rPr lang="en-US" dirty="0"/>
              <a:t>“[While] the statutes themselves clearly state that they are intended to enhance the quality of the secular education . . . we conclude that the cumulative impact of the entire relationship arising under the statutes in each State involves excessive entanglement between government and religion.”  (CB 1729)</a:t>
            </a:r>
          </a:p>
          <a:p>
            <a:pPr lvl="1"/>
            <a:r>
              <a:rPr lang="en-US" dirty="0"/>
              <a:t>“In order to determine whether the government entanglement with religion is excessive, we must examine the character and purposes of the institutions that are benefited, the nature of the aid that the State provides, and the resulting relationship between the government and the religious authority.”  (CB 1729)</a:t>
            </a:r>
          </a:p>
        </p:txBody>
      </p:sp>
    </p:spTree>
    <p:extLst>
      <p:ext uri="{BB962C8B-B14F-4D97-AF65-F5344CB8AC3E}">
        <p14:creationId xmlns:p14="http://schemas.microsoft.com/office/powerpoint/2010/main" val="2738334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5214</TotalTime>
  <Words>434</Words>
  <Application>Microsoft Office PowerPoint</Application>
  <PresentationFormat>On-screen Show (4:3)</PresentationFormat>
  <Paragraphs>28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Constitutional Law</vt:lpstr>
      <vt:lpstr>Establishment Clause</vt:lpstr>
      <vt:lpstr>Lemon v. Kurtzman (1971)</vt:lpstr>
      <vt:lpstr>Lemon v. Kurtzman</vt:lpstr>
      <vt:lpstr>Lemon v. Kurtzman</vt:lpstr>
      <vt:lpstr>Lemon v. Kurtzman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4</cp:revision>
  <dcterms:created xsi:type="dcterms:W3CDTF">2014-06-13T07:23:28Z</dcterms:created>
  <dcterms:modified xsi:type="dcterms:W3CDTF">2022-06-22T14:05:43Z</dcterms:modified>
</cp:coreProperties>
</file>